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9" r:id="rId3"/>
    <p:sldId id="268" r:id="rId4"/>
    <p:sldId id="280" r:id="rId5"/>
    <p:sldId id="277" r:id="rId6"/>
    <p:sldId id="281" r:id="rId7"/>
    <p:sldId id="282" r:id="rId8"/>
    <p:sldId id="257" r:id="rId9"/>
    <p:sldId id="261" r:id="rId10"/>
    <p:sldId id="275" r:id="rId11"/>
    <p:sldId id="258" r:id="rId12"/>
    <p:sldId id="276" r:id="rId13"/>
    <p:sldId id="259" r:id="rId14"/>
    <p:sldId id="273" r:id="rId15"/>
    <p:sldId id="260" r:id="rId16"/>
    <p:sldId id="278" r:id="rId17"/>
    <p:sldId id="265" r:id="rId18"/>
    <p:sldId id="267" r:id="rId19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343" autoAdjust="0"/>
  </p:normalViewPr>
  <p:slideViewPr>
    <p:cSldViewPr snapToGrid="0" snapToObjects="1">
      <p:cViewPr>
        <p:scale>
          <a:sx n="90" d="100"/>
          <a:sy n="90" d="100"/>
        </p:scale>
        <p:origin x="-72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E349A-E517-4B78-860C-B068C7FDEAC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C93AF26-769C-4B01-A3A5-BB9CBF725CE8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Roadmap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FE266167-A38C-4BFB-8AD0-106410A62B63}" type="parTrans" cxnId="{A7B15DCC-D5E1-4E4A-9516-C44D03DE3F86}">
      <dgm:prSet/>
      <dgm:spPr/>
      <dgm:t>
        <a:bodyPr/>
        <a:lstStyle/>
        <a:p>
          <a:pPr algn="ctr"/>
          <a:endParaRPr lang="en-US"/>
        </a:p>
      </dgm:t>
    </dgm:pt>
    <dgm:pt modelId="{7E6B4FF4-ECE5-4CA9-A2F1-D33292B3C301}" type="sibTrans" cxnId="{A7B15DCC-D5E1-4E4A-9516-C44D03DE3F86}">
      <dgm:prSet/>
      <dgm:spPr/>
      <dgm:t>
        <a:bodyPr/>
        <a:lstStyle/>
        <a:p>
          <a:pPr algn="ctr"/>
          <a:endParaRPr lang="en-US"/>
        </a:p>
      </dgm:t>
    </dgm:pt>
    <dgm:pt modelId="{6E575D6E-C829-4193-9A05-DF89C780E793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State Funding Priorities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28A07D00-E0FF-4665-B3FC-9ABC3BA17BB3}" type="parTrans" cxnId="{0F9DBFAC-F168-48A4-A4DD-C45B4C0418BC}">
      <dgm:prSet/>
      <dgm:spPr/>
      <dgm:t>
        <a:bodyPr/>
        <a:lstStyle/>
        <a:p>
          <a:pPr algn="ctr"/>
          <a:endParaRPr lang="en-US"/>
        </a:p>
      </dgm:t>
    </dgm:pt>
    <dgm:pt modelId="{72E93F7C-E942-4B72-87BE-7B2605DACBA1}" type="sibTrans" cxnId="{0F9DBFAC-F168-48A4-A4DD-C45B4C0418BC}">
      <dgm:prSet/>
      <dgm:spPr/>
      <dgm:t>
        <a:bodyPr/>
        <a:lstStyle/>
        <a:p>
          <a:pPr algn="ctr"/>
          <a:endParaRPr lang="en-US"/>
        </a:p>
      </dgm:t>
    </dgm:pt>
    <dgm:pt modelId="{27F58796-C486-48BD-AB2E-8AB4AD6BB5DE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10253F"/>
              </a:solidFill>
            </a:rPr>
            <a:t>Watershed and Groundwater Restoration and Protection Strategies</a:t>
          </a:r>
          <a:endParaRPr lang="en-US" dirty="0">
            <a:solidFill>
              <a:srgbClr val="10253F"/>
            </a:solidFill>
          </a:endParaRPr>
        </a:p>
      </dgm:t>
    </dgm:pt>
    <dgm:pt modelId="{F5331FE7-ED0F-4EA9-BF83-0FFF7AC9B72A}" type="parTrans" cxnId="{91459751-480A-4C71-9559-28129BFA445A}">
      <dgm:prSet/>
      <dgm:spPr/>
      <dgm:t>
        <a:bodyPr/>
        <a:lstStyle/>
        <a:p>
          <a:pPr algn="ctr"/>
          <a:endParaRPr lang="en-US"/>
        </a:p>
      </dgm:t>
    </dgm:pt>
    <dgm:pt modelId="{995D95AB-8FA8-4088-817B-826975FE68A0}" type="sibTrans" cxnId="{91459751-480A-4C71-9559-28129BFA445A}">
      <dgm:prSet/>
      <dgm:spPr/>
      <dgm:t>
        <a:bodyPr/>
        <a:lstStyle/>
        <a:p>
          <a:pPr algn="ctr"/>
          <a:endParaRPr lang="en-US"/>
        </a:p>
      </dgm:t>
    </dgm:pt>
    <dgm:pt modelId="{6285643D-6AA9-4137-92DC-85F4FE5688B2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10253F"/>
              </a:solidFill>
            </a:rPr>
            <a:t>Local Water Plans</a:t>
          </a:r>
          <a:endParaRPr lang="en-US" dirty="0">
            <a:solidFill>
              <a:srgbClr val="10253F"/>
            </a:solidFill>
          </a:endParaRPr>
        </a:p>
      </dgm:t>
    </dgm:pt>
    <dgm:pt modelId="{00F7EB20-3575-4045-87E0-A3E08EDCCA8A}" type="parTrans" cxnId="{A7E84947-2591-416F-847C-5CEF15B0068F}">
      <dgm:prSet/>
      <dgm:spPr/>
      <dgm:t>
        <a:bodyPr/>
        <a:lstStyle/>
        <a:p>
          <a:pPr algn="ctr"/>
          <a:endParaRPr lang="en-US"/>
        </a:p>
      </dgm:t>
    </dgm:pt>
    <dgm:pt modelId="{6BBF1232-FA31-429F-AFE3-7356813FB85D}" type="sibTrans" cxnId="{A7E84947-2591-416F-847C-5CEF15B0068F}">
      <dgm:prSet/>
      <dgm:spPr/>
      <dgm:t>
        <a:bodyPr/>
        <a:lstStyle/>
        <a:p>
          <a:pPr algn="ctr"/>
          <a:endParaRPr lang="en-US"/>
        </a:p>
      </dgm:t>
    </dgm:pt>
    <dgm:pt modelId="{3704D9F3-B77E-4D16-851C-377ABD81E938}" type="pres">
      <dgm:prSet presAssocID="{354E349A-E517-4B78-860C-B068C7FDEAC3}" presName="Name0" presStyleCnt="0">
        <dgm:presLayoutVars>
          <dgm:dir/>
          <dgm:animLvl val="lvl"/>
          <dgm:resizeHandles val="exact"/>
        </dgm:presLayoutVars>
      </dgm:prSet>
      <dgm:spPr/>
    </dgm:pt>
    <dgm:pt modelId="{8005974F-A40D-4D87-90D6-A7B7C9B3C2E8}" type="pres">
      <dgm:prSet presAssocID="{DC93AF26-769C-4B01-A3A5-BB9CBF725CE8}" presName="Name8" presStyleCnt="0"/>
      <dgm:spPr/>
    </dgm:pt>
    <dgm:pt modelId="{942C65E8-8050-4CAA-9C56-474AA2B12B77}" type="pres">
      <dgm:prSet presAssocID="{DC93AF26-769C-4B01-A3A5-BB9CBF725CE8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794AF-BD3C-4CEB-8428-6D93620058B9}" type="pres">
      <dgm:prSet presAssocID="{DC93AF26-769C-4B01-A3A5-BB9CBF725C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646F0-3169-4502-A4A8-6EB4268118EF}" type="pres">
      <dgm:prSet presAssocID="{6E575D6E-C829-4193-9A05-DF89C780E793}" presName="Name8" presStyleCnt="0"/>
      <dgm:spPr/>
    </dgm:pt>
    <dgm:pt modelId="{87DF4B9F-8C8B-48AA-AC91-E1CF4D0DC625}" type="pres">
      <dgm:prSet presAssocID="{6E575D6E-C829-4193-9A05-DF89C780E793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CE8C8-B0A2-4059-B5EE-2192BB335EDA}" type="pres">
      <dgm:prSet presAssocID="{6E575D6E-C829-4193-9A05-DF89C780E7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4E368-24BB-4BE1-9E66-A60211F12323}" type="pres">
      <dgm:prSet presAssocID="{27F58796-C486-48BD-AB2E-8AB4AD6BB5DE}" presName="Name8" presStyleCnt="0"/>
      <dgm:spPr/>
    </dgm:pt>
    <dgm:pt modelId="{1325B265-BEFB-4B3C-ADAB-34ADA979BAFC}" type="pres">
      <dgm:prSet presAssocID="{27F58796-C486-48BD-AB2E-8AB4AD6BB5D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9A6E2-0BA1-412B-85E2-6638F974BBE5}" type="pres">
      <dgm:prSet presAssocID="{27F58796-C486-48BD-AB2E-8AB4AD6BB5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E7A92-B5EF-4BFA-88AD-D89D42DA9F4A}" type="pres">
      <dgm:prSet presAssocID="{6285643D-6AA9-4137-92DC-85F4FE5688B2}" presName="Name8" presStyleCnt="0"/>
      <dgm:spPr/>
    </dgm:pt>
    <dgm:pt modelId="{8E732F56-9A0F-44B6-A4F4-B9F5B21B3B52}" type="pres">
      <dgm:prSet presAssocID="{6285643D-6AA9-4137-92DC-85F4FE5688B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A0043-773D-4BE4-A48A-89A8969BCDF4}" type="pres">
      <dgm:prSet presAssocID="{6285643D-6AA9-4137-92DC-85F4FE5688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26E9A-D5F2-48B9-8DBA-6D911ED555FC}" type="presOf" srcId="{6285643D-6AA9-4137-92DC-85F4FE5688B2}" destId="{B60A0043-773D-4BE4-A48A-89A8969BCDF4}" srcOrd="1" destOrd="0" presId="urn:microsoft.com/office/officeart/2005/8/layout/pyramid1"/>
    <dgm:cxn modelId="{C9642074-44CF-482A-893B-E1425861114C}" type="presOf" srcId="{6285643D-6AA9-4137-92DC-85F4FE5688B2}" destId="{8E732F56-9A0F-44B6-A4F4-B9F5B21B3B52}" srcOrd="0" destOrd="0" presId="urn:microsoft.com/office/officeart/2005/8/layout/pyramid1"/>
    <dgm:cxn modelId="{3FED9AAD-D1CB-45F1-A67B-F32DA64C514C}" type="presOf" srcId="{27F58796-C486-48BD-AB2E-8AB4AD6BB5DE}" destId="{1589A6E2-0BA1-412B-85E2-6638F974BBE5}" srcOrd="1" destOrd="0" presId="urn:microsoft.com/office/officeart/2005/8/layout/pyramid1"/>
    <dgm:cxn modelId="{6D19A044-E588-4AFF-A6DA-4E5E9F109BE4}" type="presOf" srcId="{DC93AF26-769C-4B01-A3A5-BB9CBF725CE8}" destId="{942C65E8-8050-4CAA-9C56-474AA2B12B77}" srcOrd="0" destOrd="0" presId="urn:microsoft.com/office/officeart/2005/8/layout/pyramid1"/>
    <dgm:cxn modelId="{91459751-480A-4C71-9559-28129BFA445A}" srcId="{354E349A-E517-4B78-860C-B068C7FDEAC3}" destId="{27F58796-C486-48BD-AB2E-8AB4AD6BB5DE}" srcOrd="2" destOrd="0" parTransId="{F5331FE7-ED0F-4EA9-BF83-0FFF7AC9B72A}" sibTransId="{995D95AB-8FA8-4088-817B-826975FE68A0}"/>
    <dgm:cxn modelId="{0D82BD6A-76B9-4DB7-819B-E72DB00F5FE7}" type="presOf" srcId="{6E575D6E-C829-4193-9A05-DF89C780E793}" destId="{87DF4B9F-8C8B-48AA-AC91-E1CF4D0DC625}" srcOrd="0" destOrd="0" presId="urn:microsoft.com/office/officeart/2005/8/layout/pyramid1"/>
    <dgm:cxn modelId="{973CD050-FAF4-4AAA-B422-993526F8AC47}" type="presOf" srcId="{354E349A-E517-4B78-860C-B068C7FDEAC3}" destId="{3704D9F3-B77E-4D16-851C-377ABD81E938}" srcOrd="0" destOrd="0" presId="urn:microsoft.com/office/officeart/2005/8/layout/pyramid1"/>
    <dgm:cxn modelId="{A7E84947-2591-416F-847C-5CEF15B0068F}" srcId="{354E349A-E517-4B78-860C-B068C7FDEAC3}" destId="{6285643D-6AA9-4137-92DC-85F4FE5688B2}" srcOrd="3" destOrd="0" parTransId="{00F7EB20-3575-4045-87E0-A3E08EDCCA8A}" sibTransId="{6BBF1232-FA31-429F-AFE3-7356813FB85D}"/>
    <dgm:cxn modelId="{1C83C5D5-7585-4B33-A8A4-90A8D58053ED}" type="presOf" srcId="{DC93AF26-769C-4B01-A3A5-BB9CBF725CE8}" destId="{4E5794AF-BD3C-4CEB-8428-6D93620058B9}" srcOrd="1" destOrd="0" presId="urn:microsoft.com/office/officeart/2005/8/layout/pyramid1"/>
    <dgm:cxn modelId="{A7B15DCC-D5E1-4E4A-9516-C44D03DE3F86}" srcId="{354E349A-E517-4B78-860C-B068C7FDEAC3}" destId="{DC93AF26-769C-4B01-A3A5-BB9CBF725CE8}" srcOrd="0" destOrd="0" parTransId="{FE266167-A38C-4BFB-8AD0-106410A62B63}" sibTransId="{7E6B4FF4-ECE5-4CA9-A2F1-D33292B3C301}"/>
    <dgm:cxn modelId="{3724C8DB-7382-4C99-A61D-43815E284F2C}" type="presOf" srcId="{6E575D6E-C829-4193-9A05-DF89C780E793}" destId="{600CE8C8-B0A2-4059-B5EE-2192BB335EDA}" srcOrd="1" destOrd="0" presId="urn:microsoft.com/office/officeart/2005/8/layout/pyramid1"/>
    <dgm:cxn modelId="{584BF1C2-87AF-435F-9563-67926AD0E57A}" type="presOf" srcId="{27F58796-C486-48BD-AB2E-8AB4AD6BB5DE}" destId="{1325B265-BEFB-4B3C-ADAB-34ADA979BAFC}" srcOrd="0" destOrd="0" presId="urn:microsoft.com/office/officeart/2005/8/layout/pyramid1"/>
    <dgm:cxn modelId="{0F9DBFAC-F168-48A4-A4DD-C45B4C0418BC}" srcId="{354E349A-E517-4B78-860C-B068C7FDEAC3}" destId="{6E575D6E-C829-4193-9A05-DF89C780E793}" srcOrd="1" destOrd="0" parTransId="{28A07D00-E0FF-4665-B3FC-9ABC3BA17BB3}" sibTransId="{72E93F7C-E942-4B72-87BE-7B2605DACBA1}"/>
    <dgm:cxn modelId="{2BCE38C1-11DC-4316-BBB0-62735B1291D7}" type="presParOf" srcId="{3704D9F3-B77E-4D16-851C-377ABD81E938}" destId="{8005974F-A40D-4D87-90D6-A7B7C9B3C2E8}" srcOrd="0" destOrd="0" presId="urn:microsoft.com/office/officeart/2005/8/layout/pyramid1"/>
    <dgm:cxn modelId="{4BDDB11B-FA46-4363-8686-DFB988932E03}" type="presParOf" srcId="{8005974F-A40D-4D87-90D6-A7B7C9B3C2E8}" destId="{942C65E8-8050-4CAA-9C56-474AA2B12B77}" srcOrd="0" destOrd="0" presId="urn:microsoft.com/office/officeart/2005/8/layout/pyramid1"/>
    <dgm:cxn modelId="{0C32716D-7DC1-4C7C-99D8-2A60D3B0D335}" type="presParOf" srcId="{8005974F-A40D-4D87-90D6-A7B7C9B3C2E8}" destId="{4E5794AF-BD3C-4CEB-8428-6D93620058B9}" srcOrd="1" destOrd="0" presId="urn:microsoft.com/office/officeart/2005/8/layout/pyramid1"/>
    <dgm:cxn modelId="{48FFFDFD-1068-45B2-9616-ED4374050E91}" type="presParOf" srcId="{3704D9F3-B77E-4D16-851C-377ABD81E938}" destId="{D60646F0-3169-4502-A4A8-6EB4268118EF}" srcOrd="1" destOrd="0" presId="urn:microsoft.com/office/officeart/2005/8/layout/pyramid1"/>
    <dgm:cxn modelId="{727AA5A2-3BB6-43E8-9B48-7EE17FB4F0D0}" type="presParOf" srcId="{D60646F0-3169-4502-A4A8-6EB4268118EF}" destId="{87DF4B9F-8C8B-48AA-AC91-E1CF4D0DC625}" srcOrd="0" destOrd="0" presId="urn:microsoft.com/office/officeart/2005/8/layout/pyramid1"/>
    <dgm:cxn modelId="{7FBB4CF9-ED1E-45C5-8ED7-7F765985A2EC}" type="presParOf" srcId="{D60646F0-3169-4502-A4A8-6EB4268118EF}" destId="{600CE8C8-B0A2-4059-B5EE-2192BB335EDA}" srcOrd="1" destOrd="0" presId="urn:microsoft.com/office/officeart/2005/8/layout/pyramid1"/>
    <dgm:cxn modelId="{C814A70A-15B9-4D7F-85C0-5CD7A23EB042}" type="presParOf" srcId="{3704D9F3-B77E-4D16-851C-377ABD81E938}" destId="{3CC4E368-24BB-4BE1-9E66-A60211F12323}" srcOrd="2" destOrd="0" presId="urn:microsoft.com/office/officeart/2005/8/layout/pyramid1"/>
    <dgm:cxn modelId="{2ED05C79-635C-4158-83E7-62D7085E17BB}" type="presParOf" srcId="{3CC4E368-24BB-4BE1-9E66-A60211F12323}" destId="{1325B265-BEFB-4B3C-ADAB-34ADA979BAFC}" srcOrd="0" destOrd="0" presId="urn:microsoft.com/office/officeart/2005/8/layout/pyramid1"/>
    <dgm:cxn modelId="{C7D12875-B165-405B-8F4B-6858B18C1876}" type="presParOf" srcId="{3CC4E368-24BB-4BE1-9E66-A60211F12323}" destId="{1589A6E2-0BA1-412B-85E2-6638F974BBE5}" srcOrd="1" destOrd="0" presId="urn:microsoft.com/office/officeart/2005/8/layout/pyramid1"/>
    <dgm:cxn modelId="{C10EAAD2-2710-46F5-A689-D80BFF4185D8}" type="presParOf" srcId="{3704D9F3-B77E-4D16-851C-377ABD81E938}" destId="{CBAE7A92-B5EF-4BFA-88AD-D89D42DA9F4A}" srcOrd="3" destOrd="0" presId="urn:microsoft.com/office/officeart/2005/8/layout/pyramid1"/>
    <dgm:cxn modelId="{839D0B03-1D5E-467C-B2A3-E146512E72CF}" type="presParOf" srcId="{CBAE7A92-B5EF-4BFA-88AD-D89D42DA9F4A}" destId="{8E732F56-9A0F-44B6-A4F4-B9F5B21B3B52}" srcOrd="0" destOrd="0" presId="urn:microsoft.com/office/officeart/2005/8/layout/pyramid1"/>
    <dgm:cxn modelId="{7344E4F7-F4A8-4870-A62D-AF9FB3823000}" type="presParOf" srcId="{CBAE7A92-B5EF-4BFA-88AD-D89D42DA9F4A}" destId="{B60A0043-773D-4BE4-A48A-89A8969BCDF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C65E8-8050-4CAA-9C56-474AA2B12B77}">
      <dsp:nvSpPr>
        <dsp:cNvPr id="0" name=""/>
        <dsp:cNvSpPr/>
      </dsp:nvSpPr>
      <dsp:spPr>
        <a:xfrm>
          <a:off x="2371724" y="0"/>
          <a:ext cx="1581150" cy="1166683"/>
        </a:xfrm>
        <a:prstGeom prst="trapezoid">
          <a:avLst>
            <a:gd name="adj" fmla="val 677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2">
                  <a:lumMod val="50000"/>
                </a:schemeClr>
              </a:solidFill>
            </a:rPr>
            <a:t>Roadmap</a:t>
          </a:r>
          <a:endParaRPr lang="en-US" sz="2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371724" y="0"/>
        <a:ext cx="1581150" cy="1166683"/>
      </dsp:txXfrm>
    </dsp:sp>
    <dsp:sp modelId="{87DF4B9F-8C8B-48AA-AC91-E1CF4D0DC625}">
      <dsp:nvSpPr>
        <dsp:cNvPr id="0" name=""/>
        <dsp:cNvSpPr/>
      </dsp:nvSpPr>
      <dsp:spPr>
        <a:xfrm>
          <a:off x="1581150" y="1166683"/>
          <a:ext cx="3162300" cy="1166683"/>
        </a:xfrm>
        <a:prstGeom prst="trapezoid">
          <a:avLst>
            <a:gd name="adj" fmla="val 677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2">
                  <a:lumMod val="50000"/>
                </a:schemeClr>
              </a:solidFill>
            </a:rPr>
            <a:t>State Funding Priorities</a:t>
          </a:r>
          <a:endParaRPr lang="en-US" sz="2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134552" y="1166683"/>
        <a:ext cx="2055495" cy="1166683"/>
      </dsp:txXfrm>
    </dsp:sp>
    <dsp:sp modelId="{1325B265-BEFB-4B3C-ADAB-34ADA979BAFC}">
      <dsp:nvSpPr>
        <dsp:cNvPr id="0" name=""/>
        <dsp:cNvSpPr/>
      </dsp:nvSpPr>
      <dsp:spPr>
        <a:xfrm>
          <a:off x="790574" y="2333367"/>
          <a:ext cx="4743450" cy="1166683"/>
        </a:xfrm>
        <a:prstGeom prst="trapezoid">
          <a:avLst>
            <a:gd name="adj" fmla="val 677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10253F"/>
              </a:solidFill>
            </a:rPr>
            <a:t>Watershed and Groundwater Restoration and Protection Strategies</a:t>
          </a:r>
          <a:endParaRPr lang="en-US" sz="2300" kern="1200" dirty="0">
            <a:solidFill>
              <a:srgbClr val="10253F"/>
            </a:solidFill>
          </a:endParaRPr>
        </a:p>
      </dsp:txBody>
      <dsp:txXfrm>
        <a:off x="1620678" y="2333367"/>
        <a:ext cx="3083242" cy="1166683"/>
      </dsp:txXfrm>
    </dsp:sp>
    <dsp:sp modelId="{8E732F56-9A0F-44B6-A4F4-B9F5B21B3B52}">
      <dsp:nvSpPr>
        <dsp:cNvPr id="0" name=""/>
        <dsp:cNvSpPr/>
      </dsp:nvSpPr>
      <dsp:spPr>
        <a:xfrm>
          <a:off x="0" y="3500050"/>
          <a:ext cx="6324600" cy="1166683"/>
        </a:xfrm>
        <a:prstGeom prst="trapezoid">
          <a:avLst>
            <a:gd name="adj" fmla="val 677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10253F"/>
              </a:solidFill>
            </a:rPr>
            <a:t>Local Water Plans</a:t>
          </a:r>
          <a:endParaRPr lang="en-US" sz="2300" kern="1200" dirty="0">
            <a:solidFill>
              <a:srgbClr val="10253F"/>
            </a:solidFill>
          </a:endParaRPr>
        </a:p>
      </dsp:txBody>
      <dsp:txXfrm>
        <a:off x="1106804" y="3500050"/>
        <a:ext cx="4110990" cy="1166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EDA3D-FA72-4769-A7C9-28B287C262C9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87BDD-256B-4080-BE92-A67D9AAC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F296DD-27CF-0341-BAEB-D5F7DD1D6887}" type="datetimeFigureOut">
              <a:rPr lang="en-US" smtClean="0"/>
              <a:t>6/16/2014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BCC9DF-8D03-7A4D-BF31-344B25D1E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5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17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74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42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74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20% reduction in nitrate levels in groundwater = reduction</a:t>
            </a:r>
            <a:r>
              <a:rPr lang="en-US" baseline="0" dirty="0" smtClean="0"/>
              <a:t> in </a:t>
            </a:r>
            <a:r>
              <a:rPr lang="en-US" dirty="0" smtClean="0"/>
              <a:t>the percentage of wells exceeding the drinking water standard by 50% (in two vulnerable areas of the state)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66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25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23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1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29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3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8A963-2D40-4FF9-ACF5-33B12165AD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7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40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8A963-2D40-4FF9-ACF5-33B12165ADA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8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2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2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CC9DF-8D03-7A4D-BF31-344B25D1EB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5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6F8-F009-4E42-ABB8-4913E1C2007A}" type="datetimeFigureOut">
              <a:rPr lang="en-US" smtClean="0"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A28B-CD82-0748-A7FA-A137AE725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3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6F8-F009-4E42-ABB8-4913E1C2007A}" type="datetimeFigureOut">
              <a:rPr lang="en-US" smtClean="0"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A28B-CD82-0748-A7FA-A137AE725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2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6F8-F009-4E42-ABB8-4913E1C2007A}" type="datetimeFigureOut">
              <a:rPr lang="en-US" smtClean="0"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A28B-CD82-0748-A7FA-A137AE725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1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6F8-F009-4E42-ABB8-4913E1C2007A}" type="datetimeFigureOut">
              <a:rPr lang="en-US" smtClean="0"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A28B-CD82-0748-A7FA-A137AE725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3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6F8-F009-4E42-ABB8-4913E1C2007A}" type="datetimeFigureOut">
              <a:rPr lang="en-US" smtClean="0"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A28B-CD82-0748-A7FA-A137AE725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5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6F8-F009-4E42-ABB8-4913E1C2007A}" type="datetimeFigureOut">
              <a:rPr lang="en-US" smtClean="0"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A28B-CD82-0748-A7FA-A137AE725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1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6F8-F009-4E42-ABB8-4913E1C2007A}" type="datetimeFigureOut">
              <a:rPr lang="en-US" smtClean="0"/>
              <a:t>6/16/2014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A28B-CD82-0748-A7FA-A137AE725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7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6F8-F009-4E42-ABB8-4913E1C2007A}" type="datetimeFigureOut">
              <a:rPr lang="en-US" smtClean="0"/>
              <a:t>6/16/2014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A28B-CD82-0748-A7FA-A137AE725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9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6F8-F009-4E42-ABB8-4913E1C2007A}" type="datetimeFigureOut">
              <a:rPr lang="en-US" smtClean="0"/>
              <a:t>6/16/2014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A28B-CD82-0748-A7FA-A137AE725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2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6F8-F009-4E42-ABB8-4913E1C2007A}" type="datetimeFigureOut">
              <a:rPr lang="en-US" smtClean="0"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A28B-CD82-0748-A7FA-A137AE725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2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56F8-F009-4E42-ABB8-4913E1C2007A}" type="datetimeFigureOut">
              <a:rPr lang="en-US" smtClean="0"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A28B-CD82-0748-A7FA-A137AE725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8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56F8-F009-4E42-ABB8-4913E1C2007A}" type="datetimeFigureOut">
              <a:rPr lang="en-US" smtClean="0"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AA28B-CD82-0748-A7FA-A137AE725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8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3177" y="4517837"/>
            <a:ext cx="7835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yriad Pro"/>
                <a:cs typeface="Myriad Pro"/>
              </a:rPr>
              <a:t>Setting long-range goals for Minnesota’s water resources</a:t>
            </a:r>
            <a:br>
              <a:rPr lang="en-US" sz="2000" dirty="0" smtClean="0">
                <a:latin typeface="Myriad Pro"/>
                <a:cs typeface="Myriad Pro"/>
              </a:rPr>
            </a:br>
            <a:endParaRPr lang="en-US" dirty="0">
              <a:solidFill>
                <a:schemeClr val="accent4"/>
              </a:solidFill>
              <a:latin typeface="Myriad Pro"/>
              <a:cs typeface="Myriad Pro"/>
            </a:endParaRPr>
          </a:p>
        </p:txBody>
      </p:sp>
      <p:pic>
        <p:nvPicPr>
          <p:cNvPr id="8" name="Picture 7" descr="Ludlow-Pond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40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305911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Minnesota’s </a:t>
            </a:r>
            <a:br>
              <a:rPr lang="en-US" dirty="0" smtClean="0"/>
            </a:br>
            <a:r>
              <a:rPr lang="en-US" dirty="0" smtClean="0"/>
              <a:t>Clean Water Roadmap</a:t>
            </a:r>
            <a:endParaRPr lang="en-US" sz="2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444500"/>
            <a:ext cx="9144000" cy="1841500"/>
            <a:chOff x="0" y="444500"/>
            <a:chExt cx="9144000" cy="1841500"/>
          </a:xfrm>
        </p:grpSpPr>
        <p:sp>
          <p:nvSpPr>
            <p:cNvPr id="9" name="Rectangle 8"/>
            <p:cNvSpPr/>
            <p:nvPr/>
          </p:nvSpPr>
          <p:spPr>
            <a:xfrm>
              <a:off x="0" y="1549400"/>
              <a:ext cx="9144000" cy="66039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LegacyLogo1-321x6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98" y="444500"/>
              <a:ext cx="985203" cy="1841500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" y="6072157"/>
            <a:ext cx="8419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FA_Logo_3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78" y="6178755"/>
            <a:ext cx="930981" cy="5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BWSR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04" y="5968305"/>
            <a:ext cx="685519" cy="76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mda logo new sq hi r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49" y="6068737"/>
            <a:ext cx="876157" cy="67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reflexbluebl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42" y="6283670"/>
            <a:ext cx="810004" cy="44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dnrcolorlogo 2inc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03" y="5986283"/>
            <a:ext cx="651933" cy="7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mpca-vert-lef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5847863"/>
            <a:ext cx="589479" cy="9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UofMWaterResourcesCent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69938"/>
            <a:ext cx="1130300" cy="40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03701"/>
              </p:ext>
            </p:extLst>
          </p:nvPr>
        </p:nvGraphicFramePr>
        <p:xfrm>
          <a:off x="0" y="2"/>
          <a:ext cx="9144000" cy="686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0422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Basin</a:t>
                      </a:r>
                      <a:endParaRPr lang="en-US" sz="1600" dirty="0"/>
                    </a:p>
                  </a:txBody>
                  <a:tcPr marL="9144" marR="9144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Lakes in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Baseline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Population</a:t>
                      </a:r>
                      <a:endParaRPr lang="en-US" sz="1600" dirty="0"/>
                    </a:p>
                  </a:txBody>
                  <a:tcPr marL="9144" marR="9144"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Lakes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Baseline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2008-2012 </a:t>
                      </a:r>
                      <a:br>
                        <a:rPr lang="en-US" sz="1600" dirty="0" smtClean="0"/>
                      </a:br>
                      <a:r>
                        <a:rPr lang="en-US" sz="1200" dirty="0" smtClean="0"/>
                        <a:t>(percent</a:t>
                      </a:r>
                      <a:r>
                        <a:rPr lang="en-US" sz="1200" baseline="0" dirty="0" smtClean="0"/>
                        <a:t> acceptable)</a:t>
                      </a:r>
                      <a:endParaRPr lang="en-US" sz="1200" dirty="0"/>
                    </a:p>
                  </a:txBody>
                  <a:tcPr marL="9144" marR="9144"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Number</a:t>
                      </a:r>
                      <a:r>
                        <a:rPr lang="en-US" sz="1600" baseline="0" dirty="0" smtClean="0"/>
                        <a:t> Lakes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Baseline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Acceptable</a:t>
                      </a:r>
                      <a:endParaRPr lang="en-US" sz="1600" dirty="0"/>
                    </a:p>
                  </a:txBody>
                  <a:tcPr marL="9144" marR="9144"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Lakes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Goals 2034 </a:t>
                      </a:r>
                      <a:br>
                        <a:rPr lang="en-US" sz="1600" dirty="0" smtClean="0"/>
                      </a:br>
                      <a:r>
                        <a:rPr lang="en-US" sz="1200" dirty="0" smtClean="0"/>
                        <a:t>(percent acceptable)</a:t>
                      </a:r>
                      <a:endParaRPr lang="en-US" sz="1200" dirty="0"/>
                    </a:p>
                  </a:txBody>
                  <a:tcPr marL="9144" marR="9144"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Outcomes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Percent Change</a:t>
                      </a:r>
                      <a:endParaRPr lang="en-US" sz="1600" dirty="0"/>
                    </a:p>
                  </a:txBody>
                  <a:tcPr marL="9144" marR="9144" anchor="b" anchorCtr="1"/>
                </a:tc>
              </a:tr>
              <a:tr h="5021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Lake Superior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79%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85%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 6%</a:t>
                      </a:r>
                    </a:p>
                  </a:txBody>
                  <a:tcPr anchor="ctr" anchorCtr="1"/>
                </a:tc>
              </a:tr>
              <a:tr h="62536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Upper Mississippi</a:t>
                      </a:r>
                      <a:endParaRPr lang="en-US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1,679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64%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1,081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74%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 10%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5021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Minnesota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472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36%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42%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 6%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5021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St. Croix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46%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59%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 13%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6253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Lower Mississippi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21%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Improve 7%</a:t>
                      </a:r>
                    </a:p>
                  </a:txBody>
                  <a:tcPr anchor="ctr" anchorCtr="1"/>
                </a:tc>
              </a:tr>
              <a:tr h="5021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Cedar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Progress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5021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Des Moines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Progress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5021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Red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443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73%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322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84%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 11%</a:t>
                      </a:r>
                    </a:p>
                  </a:txBody>
                  <a:tcPr anchor="ctr" anchorCtr="1"/>
                </a:tc>
              </a:tr>
              <a:tr h="5021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Rainy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643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75%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483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80%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 5%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5021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Missouri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Progress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5021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3,817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2,355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1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s4.jpg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" y="5644"/>
            <a:ext cx="52993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226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River and Stream Water Quality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316" y="1567049"/>
            <a:ext cx="4038600" cy="5096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Measure:  </a:t>
            </a:r>
            <a:r>
              <a:rPr lang="en-US" dirty="0" smtClean="0">
                <a:solidFill>
                  <a:srgbClr val="000000"/>
                </a:solidFill>
              </a:rPr>
              <a:t>Fish-Based Index of Biotic Integrity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2034 Goal:  </a:t>
            </a:r>
            <a:r>
              <a:rPr lang="en-US" dirty="0" smtClean="0">
                <a:solidFill>
                  <a:srgbClr val="000000"/>
                </a:solidFill>
              </a:rPr>
              <a:t>Increase the percentage of Minnesota rivers and streams with healthy fish communities from 60% to 67%.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03281"/>
              </p:ext>
            </p:extLst>
          </p:nvPr>
        </p:nvGraphicFramePr>
        <p:xfrm>
          <a:off x="0" y="2"/>
          <a:ext cx="9144000" cy="6937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0313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Basin</a:t>
                      </a:r>
                      <a:endParaRPr lang="en-US" sz="1400" dirty="0"/>
                    </a:p>
                  </a:txBody>
                  <a:tcPr marL="9144" marR="9144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River/Stream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Sites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in Baseline Population</a:t>
                      </a:r>
                      <a:endParaRPr lang="en-US" sz="1400" dirty="0"/>
                    </a:p>
                  </a:txBody>
                  <a:tcPr marL="9144" marR="9144"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River/Stream Sites Baseline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2008-2012 </a:t>
                      </a:r>
                      <a:br>
                        <a:rPr lang="en-US" sz="1400" dirty="0" smtClean="0"/>
                      </a:br>
                      <a:r>
                        <a:rPr lang="en-US" sz="1200" dirty="0" smtClean="0"/>
                        <a:t>(percent</a:t>
                      </a:r>
                      <a:r>
                        <a:rPr lang="en-US" sz="1200" baseline="0" dirty="0" smtClean="0"/>
                        <a:t> acceptable)</a:t>
                      </a:r>
                      <a:endParaRPr lang="en-US" sz="1200" dirty="0"/>
                    </a:p>
                  </a:txBody>
                  <a:tcPr marL="9144" marR="9144"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Number</a:t>
                      </a:r>
                      <a:r>
                        <a:rPr lang="en-US" sz="1400" baseline="0" dirty="0" smtClean="0"/>
                        <a:t> River/Stream Sites Baseline Acceptable</a:t>
                      </a:r>
                      <a:endParaRPr lang="en-US" sz="1400" dirty="0"/>
                    </a:p>
                  </a:txBody>
                  <a:tcPr marL="9144" marR="9144"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River/Stream Sites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Goals 2034 </a:t>
                      </a:r>
                      <a:br>
                        <a:rPr lang="en-US" sz="1400" dirty="0" smtClean="0"/>
                      </a:br>
                      <a:r>
                        <a:rPr lang="en-US" sz="1200" dirty="0" smtClean="0"/>
                        <a:t>(percent acceptable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9144" marR="9144"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Outcomes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Percent Change</a:t>
                      </a:r>
                      <a:endParaRPr lang="en-US" sz="1400" dirty="0"/>
                    </a:p>
                  </a:txBody>
                  <a:tcPr marL="9144" marR="9144" anchor="b" anchorCtr="1"/>
                </a:tc>
              </a:tr>
              <a:tr h="513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Lake Superior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76%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90%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 14%</a:t>
                      </a:r>
                    </a:p>
                  </a:txBody>
                  <a:tcPr anchor="ctr" anchorCtr="1"/>
                </a:tc>
              </a:tr>
              <a:tr h="61880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Upper Mississippi</a:t>
                      </a:r>
                      <a:endParaRPr lang="en-US" sz="18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475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39%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183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45%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 6%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513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Minnesota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29%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45%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 16%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513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St. Croix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73%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80%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 7%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6188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Lower Mississippi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365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85%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85%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Progress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513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Cedar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69%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75%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 6%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513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Des Moines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N/A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N/A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N/A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513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Red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38%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40%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 2%</a:t>
                      </a:r>
                    </a:p>
                  </a:txBody>
                  <a:tcPr anchor="ctr" anchorCtr="1"/>
                </a:tc>
              </a:tr>
              <a:tr h="513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Rainy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83%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90%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 7%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513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Missouri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43%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50%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 7%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51395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2,038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1,121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2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Groundwater Quality </a:t>
            </a:r>
            <a:endParaRPr lang="en-US" sz="2200" dirty="0"/>
          </a:p>
        </p:txBody>
      </p:sp>
      <p:pic>
        <p:nvPicPr>
          <p:cNvPr id="6" name="Picture 5" descr="Groundwater Qual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0" y="1357874"/>
            <a:ext cx="4607608" cy="512659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0307" y="1432858"/>
            <a:ext cx="4122274" cy="5215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Measure:  </a:t>
            </a:r>
            <a:r>
              <a:rPr lang="en-US" dirty="0" smtClean="0">
                <a:solidFill>
                  <a:srgbClr val="000000"/>
                </a:solidFill>
              </a:rPr>
              <a:t>Drinking water standards for arsenic and nitrate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2034 Goal:  </a:t>
            </a:r>
            <a:r>
              <a:rPr lang="en-US" dirty="0" smtClean="0">
                <a:solidFill>
                  <a:srgbClr val="000000"/>
                </a:solidFill>
              </a:rPr>
              <a:t>Reduce nitrate levels in groundwater by 20%.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Reduce the percentage of new wells exceeding the arsenic standard by 50%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Quality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7869948"/>
              </p:ext>
            </p:extLst>
          </p:nvPr>
        </p:nvGraphicFramePr>
        <p:xfrm>
          <a:off x="255179" y="1600200"/>
          <a:ext cx="8357195" cy="5155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439"/>
                <a:gridCol w="1671439"/>
                <a:gridCol w="1671439"/>
                <a:gridCol w="1671439"/>
                <a:gridCol w="1671439"/>
              </a:tblGrid>
              <a:tr h="553558">
                <a:tc>
                  <a:txBody>
                    <a:bodyPr/>
                    <a:lstStyle/>
                    <a:p>
                      <a:r>
                        <a:rPr lang="en-US" dirty="0" smtClean="0"/>
                        <a:t>Province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Arsenic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Arsenic</a:t>
                      </a:r>
                      <a:r>
                        <a:rPr lang="en-US" baseline="0" dirty="0" smtClean="0"/>
                        <a:t> Goal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Nitrate Current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Nitrate Goal</a:t>
                      </a:r>
                      <a:endParaRPr lang="en-US" dirty="0"/>
                    </a:p>
                  </a:txBody>
                  <a:tcPr anchor="ctr"/>
                </a:tc>
              </a:tr>
              <a:tr h="553558">
                <a:tc>
                  <a:txBody>
                    <a:bodyPr/>
                    <a:lstStyle/>
                    <a:p>
                      <a:r>
                        <a:rPr lang="en-US" dirty="0" smtClean="0"/>
                        <a:t>Arrowhead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553558">
                <a:tc>
                  <a:txBody>
                    <a:bodyPr/>
                    <a:lstStyle/>
                    <a:p>
                      <a:r>
                        <a:rPr lang="en-US" dirty="0" smtClean="0"/>
                        <a:t>Western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553558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553558">
                <a:tc>
                  <a:txBody>
                    <a:bodyPr/>
                    <a:lstStyle/>
                    <a:p>
                      <a:r>
                        <a:rPr lang="en-US" dirty="0" smtClean="0"/>
                        <a:t>Metro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553558">
                <a:tc>
                  <a:txBody>
                    <a:bodyPr/>
                    <a:lstStyle/>
                    <a:p>
                      <a:r>
                        <a:rPr lang="en-US" dirty="0" smtClean="0"/>
                        <a:t>South Central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553558">
                <a:tc>
                  <a:txBody>
                    <a:bodyPr/>
                    <a:lstStyle/>
                    <a:p>
                      <a:r>
                        <a:rPr lang="en-US" dirty="0" smtClean="0"/>
                        <a:t>Southeast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553558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Sands Network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98%</a:t>
                      </a:r>
                      <a:endParaRPr lang="en-US" dirty="0"/>
                    </a:p>
                  </a:txBody>
                  <a:tcPr anchor="ctr"/>
                </a:tc>
              </a:tr>
              <a:tr h="553558">
                <a:tc>
                  <a:txBody>
                    <a:bodyPr/>
                    <a:lstStyle/>
                    <a:p>
                      <a:r>
                        <a:rPr lang="en-US" dirty="0" smtClean="0"/>
                        <a:t>Southeast Network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3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Groundwater Quantity 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023" y="1549117"/>
            <a:ext cx="4241800" cy="528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Measure:  </a:t>
            </a:r>
            <a:r>
              <a:rPr lang="en-US" dirty="0" smtClean="0">
                <a:solidFill>
                  <a:srgbClr val="000000"/>
                </a:solidFill>
              </a:rPr>
              <a:t>Changes over time in groundwater levels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2034 Goal:  </a:t>
            </a:r>
            <a:r>
              <a:rPr lang="en-US" dirty="0" smtClean="0">
                <a:solidFill>
                  <a:srgbClr val="000000"/>
                </a:solidFill>
              </a:rPr>
              <a:t>Ninety percent of groundwater monitoring sites affected by groundwater pumping will have either a steady or increasing trend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Groundwater Quantit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246001"/>
            <a:ext cx="4464423" cy="538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63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Progress towards Roadmap goals</a:t>
            </a:r>
            <a:endParaRPr lang="en-US" sz="2200" dirty="0"/>
          </a:p>
        </p:txBody>
      </p:sp>
      <p:pic>
        <p:nvPicPr>
          <p:cNvPr id="4" name="Picture 3" descr="Final Hockey Stick Graph.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332" y="1585276"/>
            <a:ext cx="8918222" cy="42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865466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38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18" y="2671482"/>
            <a:ext cx="8537387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Whether we are on-track or off-track to meet goals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Whether or not any adjustments are needed to the  indicators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Whether or not adjustments are needed to </a:t>
            </a:r>
            <a:r>
              <a:rPr lang="en-US" sz="3000" dirty="0">
                <a:solidFill>
                  <a:srgbClr val="000000"/>
                </a:solidFill>
              </a:rPr>
              <a:t>management strategies, funding priorities, or the goals </a:t>
            </a:r>
            <a:r>
              <a:rPr lang="en-US" sz="3000" dirty="0" smtClean="0">
                <a:solidFill>
                  <a:srgbClr val="000000"/>
                </a:solidFill>
              </a:rPr>
              <a:t>themselves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Involvement of Clean Water Council and stakeholders</a:t>
            </a:r>
          </a:p>
          <a:p>
            <a:pPr marL="0" indent="0">
              <a:buNone/>
            </a:pPr>
            <a:endParaRPr lang="en-US" sz="3000" dirty="0" smtClean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444500"/>
            <a:ext cx="9144000" cy="1841500"/>
            <a:chOff x="0" y="444500"/>
            <a:chExt cx="9144000" cy="1841500"/>
          </a:xfrm>
        </p:grpSpPr>
        <p:sp>
          <p:nvSpPr>
            <p:cNvPr id="6" name="Rectangle 5"/>
            <p:cNvSpPr/>
            <p:nvPr/>
          </p:nvSpPr>
          <p:spPr>
            <a:xfrm>
              <a:off x="0" y="1549400"/>
              <a:ext cx="9144000" cy="66039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LegacyLogo1-321x6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98" y="444500"/>
              <a:ext cx="985203" cy="18415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224" y="12636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Five-Year Review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3177" y="4517837"/>
            <a:ext cx="7835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yriad Pro"/>
                <a:cs typeface="Myriad Pro"/>
              </a:rPr>
              <a:t>Setting long-range goals for Minnesota’s water resources</a:t>
            </a:r>
            <a:br>
              <a:rPr lang="en-US" sz="2000" dirty="0" smtClean="0">
                <a:latin typeface="Myriad Pro"/>
                <a:cs typeface="Myriad Pro"/>
              </a:rPr>
            </a:br>
            <a:endParaRPr lang="en-US" dirty="0">
              <a:solidFill>
                <a:schemeClr val="accent4"/>
              </a:solidFill>
              <a:latin typeface="Myriad Pro"/>
              <a:cs typeface="Myriad Pro"/>
            </a:endParaRPr>
          </a:p>
        </p:txBody>
      </p:sp>
      <p:pic>
        <p:nvPicPr>
          <p:cNvPr id="8" name="Picture 7" descr="Ludlow-Pond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40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305911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Minnesota’s </a:t>
            </a:r>
            <a:br>
              <a:rPr lang="en-US" dirty="0" smtClean="0"/>
            </a:br>
            <a:r>
              <a:rPr lang="en-US" dirty="0" smtClean="0"/>
              <a:t>Clean Water Roadmap</a:t>
            </a:r>
            <a:endParaRPr lang="en-US" sz="2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444500"/>
            <a:ext cx="9144000" cy="1841500"/>
            <a:chOff x="0" y="444500"/>
            <a:chExt cx="9144000" cy="1841500"/>
          </a:xfrm>
        </p:grpSpPr>
        <p:sp>
          <p:nvSpPr>
            <p:cNvPr id="9" name="Rectangle 8"/>
            <p:cNvSpPr/>
            <p:nvPr/>
          </p:nvSpPr>
          <p:spPr>
            <a:xfrm>
              <a:off x="0" y="1549400"/>
              <a:ext cx="9144000" cy="66039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LegacyLogo1-321x6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98" y="444500"/>
              <a:ext cx="985203" cy="1841500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" y="6072157"/>
            <a:ext cx="84191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FA_Logo_3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78" y="6178755"/>
            <a:ext cx="930981" cy="5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BWSR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04" y="5968305"/>
            <a:ext cx="685519" cy="76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mda logo new sq hi r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49" y="6068737"/>
            <a:ext cx="876157" cy="67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reflexbluebl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42" y="6283670"/>
            <a:ext cx="810004" cy="44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dnrcolorlogo 2inc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03" y="5986283"/>
            <a:ext cx="651933" cy="7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mpca-vert-lef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5847863"/>
            <a:ext cx="589479" cy="9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UofMWaterResourcesCent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69938"/>
            <a:ext cx="1130300" cy="40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1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In this presentation…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96999"/>
            <a:ext cx="8545689" cy="54327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Roadmap </a:t>
            </a:r>
            <a:r>
              <a:rPr lang="en-US" dirty="0" smtClean="0">
                <a:solidFill>
                  <a:srgbClr val="000000"/>
                </a:solidFill>
              </a:rPr>
              <a:t>purpose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Why are we doing this? </a:t>
            </a:r>
            <a:r>
              <a:rPr lang="en-US" dirty="0" smtClean="0">
                <a:solidFill>
                  <a:srgbClr val="000000"/>
                </a:solidFill>
              </a:rPr>
              <a:t>Who </a:t>
            </a:r>
            <a:r>
              <a:rPr lang="en-US" dirty="0">
                <a:solidFill>
                  <a:srgbClr val="000000"/>
                </a:solidFill>
              </a:rPr>
              <a:t>is it for? </a:t>
            </a:r>
            <a:r>
              <a:rPr lang="en-US" dirty="0" smtClean="0">
                <a:solidFill>
                  <a:srgbClr val="000000"/>
                </a:solidFill>
              </a:rPr>
              <a:t>What </a:t>
            </a:r>
            <a:r>
              <a:rPr lang="en-US" dirty="0">
                <a:solidFill>
                  <a:srgbClr val="000000"/>
                </a:solidFill>
              </a:rPr>
              <a:t>will it contain? </a:t>
            </a:r>
            <a:r>
              <a:rPr lang="en-US" dirty="0" smtClean="0">
                <a:solidFill>
                  <a:srgbClr val="000000"/>
                </a:solidFill>
              </a:rPr>
              <a:t>How </a:t>
            </a:r>
            <a:r>
              <a:rPr lang="en-US" dirty="0">
                <a:solidFill>
                  <a:srgbClr val="000000"/>
                </a:solidFill>
              </a:rPr>
              <a:t>will it be used?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Roadmap goals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Lake water quality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River </a:t>
            </a:r>
            <a:r>
              <a:rPr lang="en-US" dirty="0" smtClean="0">
                <a:solidFill>
                  <a:srgbClr val="000000"/>
                </a:solidFill>
              </a:rPr>
              <a:t>and stream water quality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Groundwater </a:t>
            </a:r>
            <a:r>
              <a:rPr lang="en-US" dirty="0" smtClean="0">
                <a:solidFill>
                  <a:srgbClr val="000000"/>
                </a:solidFill>
              </a:rPr>
              <a:t>quality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Groundwater q</a:t>
            </a:r>
            <a:r>
              <a:rPr lang="en-US" dirty="0" smtClean="0">
                <a:solidFill>
                  <a:srgbClr val="000000"/>
                </a:solidFill>
              </a:rPr>
              <a:t>uantity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Progress towards goals</a:t>
            </a:r>
          </a:p>
        </p:txBody>
      </p:sp>
      <p:pic>
        <p:nvPicPr>
          <p:cNvPr id="4" name="Picture 3" descr="LegacyLogo1-321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71" y="4351236"/>
            <a:ext cx="1205229" cy="22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81000" y="3452571"/>
            <a:ext cx="8833757" cy="3317074"/>
          </a:xfrm>
          <a:custGeom>
            <a:avLst/>
            <a:gdLst>
              <a:gd name="connsiteX0" fmla="*/ 0 w 9133115"/>
              <a:gd name="connsiteY0" fmla="*/ 7434 h 4198434"/>
              <a:gd name="connsiteX1" fmla="*/ 1491343 w 9133115"/>
              <a:gd name="connsiteY1" fmla="*/ 148949 h 4198434"/>
              <a:gd name="connsiteX2" fmla="*/ 2808515 w 9133115"/>
              <a:gd name="connsiteY2" fmla="*/ 1019806 h 4198434"/>
              <a:gd name="connsiteX3" fmla="*/ 4767943 w 9133115"/>
              <a:gd name="connsiteY3" fmla="*/ 2815949 h 4198434"/>
              <a:gd name="connsiteX4" fmla="*/ 7075715 w 9133115"/>
              <a:gd name="connsiteY4" fmla="*/ 3882749 h 4198434"/>
              <a:gd name="connsiteX5" fmla="*/ 9133115 w 9133115"/>
              <a:gd name="connsiteY5" fmla="*/ 4198434 h 419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3115" h="4198434">
                <a:moveTo>
                  <a:pt x="0" y="7434"/>
                </a:moveTo>
                <a:cubicBezTo>
                  <a:pt x="511628" y="-6173"/>
                  <a:pt x="1023257" y="-19780"/>
                  <a:pt x="1491343" y="148949"/>
                </a:cubicBezTo>
                <a:cubicBezTo>
                  <a:pt x="1959429" y="317678"/>
                  <a:pt x="2262415" y="575306"/>
                  <a:pt x="2808515" y="1019806"/>
                </a:cubicBezTo>
                <a:cubicBezTo>
                  <a:pt x="3354615" y="1464306"/>
                  <a:pt x="4056743" y="2338792"/>
                  <a:pt x="4767943" y="2815949"/>
                </a:cubicBezTo>
                <a:cubicBezTo>
                  <a:pt x="5479143" y="3293106"/>
                  <a:pt x="6348186" y="3652335"/>
                  <a:pt x="7075715" y="3882749"/>
                </a:cubicBezTo>
                <a:cubicBezTo>
                  <a:pt x="7803244" y="4113163"/>
                  <a:pt x="8468179" y="4155798"/>
                  <a:pt x="9133115" y="4198434"/>
                </a:cubicBezTo>
              </a:path>
            </a:pathLst>
          </a:custGeom>
          <a:ln w="76200" cmpd="dbl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38619" y="1600200"/>
            <a:ext cx="1676400" cy="2206168"/>
            <a:chOff x="1277937" y="994232"/>
            <a:chExt cx="1676400" cy="2206168"/>
          </a:xfrm>
        </p:grpSpPr>
        <p:grpSp>
          <p:nvGrpSpPr>
            <p:cNvPr id="22" name="Group 21"/>
            <p:cNvGrpSpPr/>
            <p:nvPr/>
          </p:nvGrpSpPr>
          <p:grpSpPr>
            <a:xfrm>
              <a:off x="2110918" y="2689235"/>
              <a:ext cx="162838" cy="511165"/>
              <a:chOff x="1676400" y="2689235"/>
              <a:chExt cx="162838" cy="51116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76400" y="2689235"/>
                <a:ext cx="162838" cy="5111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676400" y="2689235"/>
                <a:ext cx="0" cy="51116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839238" y="2689235"/>
                <a:ext cx="0" cy="51116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1277937" y="994232"/>
              <a:ext cx="1676400" cy="172146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0" cmpd="thinThick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" rIns="9144" rtlCol="0" anchor="ctr">
              <a:spAutoFit/>
            </a:bodyPr>
            <a:lstStyle/>
            <a:p>
              <a:pPr algn="ctr"/>
              <a:endParaRPr lang="en-US" sz="800" dirty="0" smtClean="0"/>
            </a:p>
            <a:p>
              <a:pPr algn="ctr"/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Communicate conditions, trends, and goals</a:t>
              </a:r>
            </a:p>
            <a:p>
              <a:pPr algn="ctr"/>
              <a:endParaRPr lang="en-US" sz="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25038" y="2733346"/>
            <a:ext cx="1828800" cy="1634877"/>
            <a:chOff x="2876021" y="2913920"/>
            <a:chExt cx="1828800" cy="1634877"/>
          </a:xfrm>
        </p:grpSpPr>
        <p:grpSp>
          <p:nvGrpSpPr>
            <p:cNvPr id="32" name="Group 31"/>
            <p:cNvGrpSpPr/>
            <p:nvPr/>
          </p:nvGrpSpPr>
          <p:grpSpPr>
            <a:xfrm>
              <a:off x="3709002" y="4037632"/>
              <a:ext cx="162838" cy="511165"/>
              <a:chOff x="1676400" y="2689235"/>
              <a:chExt cx="162838" cy="51116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676400" y="2689235"/>
                <a:ext cx="162838" cy="51116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676400" y="2689235"/>
                <a:ext cx="0" cy="51116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839238" y="2689235"/>
                <a:ext cx="0" cy="51116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2876021" y="2913920"/>
              <a:ext cx="1828800" cy="11237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 cmpd="thinThick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" rIns="9144" rtlCol="0" anchor="ctr">
              <a:spAutoFit/>
            </a:bodyPr>
            <a:lstStyle/>
            <a:p>
              <a:pPr algn="ctr"/>
              <a:endParaRPr lang="en-US" sz="2000" dirty="0" smtClean="0"/>
            </a:p>
            <a:p>
              <a:pPr algn="ctr"/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Assess progress</a:t>
              </a:r>
            </a:p>
            <a:p>
              <a:pPr algn="ctr"/>
              <a:endParaRPr lang="en-US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67865" y="4310695"/>
            <a:ext cx="1828800" cy="1600825"/>
            <a:chOff x="4837642" y="3934078"/>
            <a:chExt cx="1828800" cy="1600825"/>
          </a:xfrm>
        </p:grpSpPr>
        <p:grpSp>
          <p:nvGrpSpPr>
            <p:cNvPr id="36" name="Group 35"/>
            <p:cNvGrpSpPr/>
            <p:nvPr/>
          </p:nvGrpSpPr>
          <p:grpSpPr>
            <a:xfrm>
              <a:off x="5670623" y="5023738"/>
              <a:ext cx="162838" cy="511165"/>
              <a:chOff x="1676400" y="2689235"/>
              <a:chExt cx="162838" cy="51116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676400" y="2689235"/>
                <a:ext cx="162838" cy="51116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676400" y="2689235"/>
                <a:ext cx="0" cy="51116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839238" y="2689235"/>
                <a:ext cx="0" cy="51116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4837642" y="3934078"/>
              <a:ext cx="1828800" cy="10556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 cmpd="thinThick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" rIns="9144" rtlCol="0" anchor="ctr">
              <a:spAutoFit/>
            </a:bodyPr>
            <a:lstStyle/>
            <a:p>
              <a:pPr algn="ctr"/>
              <a:endParaRPr lang="en-US" sz="800" dirty="0" smtClean="0"/>
            </a:p>
            <a:p>
              <a:pPr algn="ctr"/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Help guide implementation</a:t>
              </a:r>
            </a:p>
            <a:p>
              <a:pPr algn="ctr"/>
              <a:endParaRPr lang="en-US" sz="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24600" y="4689745"/>
            <a:ext cx="1828800" cy="1766848"/>
            <a:chOff x="6799263" y="5058495"/>
            <a:chExt cx="1828800" cy="1766848"/>
          </a:xfrm>
        </p:grpSpPr>
        <p:grpSp>
          <p:nvGrpSpPr>
            <p:cNvPr id="40" name="Group 39"/>
            <p:cNvGrpSpPr/>
            <p:nvPr/>
          </p:nvGrpSpPr>
          <p:grpSpPr>
            <a:xfrm>
              <a:off x="7632244" y="6314178"/>
              <a:ext cx="162838" cy="511165"/>
              <a:chOff x="1676400" y="2689235"/>
              <a:chExt cx="162838" cy="51116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676400" y="2689235"/>
                <a:ext cx="162838" cy="5111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676400" y="2689235"/>
                <a:ext cx="0" cy="51116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839238" y="2689235"/>
                <a:ext cx="0" cy="51116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6799263" y="5058495"/>
              <a:ext cx="1828800" cy="13961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0" cmpd="thinThick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" rIns="9144" rtlCol="0" anchor="ctr">
              <a:spAutoFit/>
            </a:bodyPr>
            <a:lstStyle/>
            <a:p>
              <a:pPr algn="ctr"/>
              <a:endParaRPr lang="en-US" sz="800" dirty="0" smtClean="0"/>
            </a:p>
            <a:p>
              <a:pPr algn="ctr"/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Help </a:t>
              </a: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</a:rPr>
                <a:t>i</a:t>
              </a:r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nform resource allocations</a:t>
              </a:r>
            </a:p>
            <a:p>
              <a:pPr algn="ctr"/>
              <a:endParaRPr lang="en-US" sz="800" dirty="0"/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533400" y="304800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sz="4800" dirty="0" smtClean="0">
                <a:solidFill>
                  <a:schemeClr val="tx2"/>
                </a:solidFill>
                <a:latin typeface="Myriad Pro"/>
                <a:cs typeface="Myriad Pro"/>
              </a:rPr>
              <a:t>Roadmap Purpose</a:t>
            </a:r>
            <a:endParaRPr lang="en-US" sz="4800" dirty="0">
              <a:solidFill>
                <a:schemeClr val="tx2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019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waters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38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444500"/>
            <a:ext cx="9144000" cy="1841500"/>
            <a:chOff x="0" y="444500"/>
            <a:chExt cx="9144000" cy="1841500"/>
          </a:xfrm>
        </p:grpSpPr>
        <p:sp>
          <p:nvSpPr>
            <p:cNvPr id="6" name="Rectangle 5"/>
            <p:cNvSpPr/>
            <p:nvPr/>
          </p:nvSpPr>
          <p:spPr>
            <a:xfrm>
              <a:off x="0" y="1549400"/>
              <a:ext cx="9144000" cy="66039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LegacyLogo1-321x6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98" y="444500"/>
              <a:ext cx="985203" cy="18415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401" y="12636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Audiences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533400" y="2209799"/>
            <a:ext cx="76962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Who is the Roadmap for?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State agencies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nterested and informed stakeholders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Other members of the public</a:t>
            </a:r>
            <a:endParaRPr lang="en-US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3857409"/>
              </p:ext>
            </p:extLst>
          </p:nvPr>
        </p:nvGraphicFramePr>
        <p:xfrm>
          <a:off x="1415143" y="457200"/>
          <a:ext cx="6324600" cy="466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7150" y="479754"/>
            <a:ext cx="1409700" cy="5038912"/>
            <a:chOff x="57150" y="423562"/>
            <a:chExt cx="1409700" cy="5038912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762000" y="781418"/>
              <a:ext cx="0" cy="411539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6200" y="423562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10253F"/>
                  </a:solidFill>
                </a:rPr>
                <a:t>STATEWIDE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50" y="5093142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10253F"/>
                  </a:solidFill>
                </a:rPr>
                <a:t>WATERSHED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84755" y="693449"/>
            <a:ext cx="1066800" cy="4993705"/>
            <a:chOff x="7717971" y="450434"/>
            <a:chExt cx="1066800" cy="4993705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8229600" y="783480"/>
              <a:ext cx="0" cy="41264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787863" y="45043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0253F"/>
                  </a:solidFill>
                </a:rPr>
                <a:t>GOALS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17971" y="507480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0253F"/>
                  </a:solidFill>
                </a:rPr>
                <a:t>ACTIONS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71800" y="5496893"/>
            <a:ext cx="3352800" cy="83099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Clean Water Fund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Performance Report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1066800" y="1752600"/>
            <a:ext cx="1752600" cy="4652665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6477000" y="1665176"/>
            <a:ext cx="1752600" cy="4652665"/>
          </a:xfrm>
          <a:prstGeom prst="curvedRightArrow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77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How will the Roadmap be used?</a:t>
            </a:r>
            <a:endParaRPr lang="en-US" sz="22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14" name="Straight Arrow Connector 13"/>
          <p:cNvCxnSpPr>
            <a:stCxn id="13" idx="1"/>
            <a:endCxn id="13" idx="3"/>
          </p:cNvCxnSpPr>
          <p:nvPr/>
        </p:nvCxnSpPr>
        <p:spPr>
          <a:xfrm>
            <a:off x="228600" y="3558382"/>
            <a:ext cx="86868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6800" y="3352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" y="3352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3810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569D"/>
                </a:solidFill>
              </a:rPr>
              <a:t>2014</a:t>
            </a:r>
            <a:endParaRPr lang="en-US" dirty="0">
              <a:solidFill>
                <a:srgbClr val="1F569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0" y="3810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569D"/>
                </a:solidFill>
              </a:rPr>
              <a:t>2034</a:t>
            </a:r>
            <a:endParaRPr lang="en-US" dirty="0">
              <a:solidFill>
                <a:srgbClr val="1F569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3810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569D"/>
                </a:solidFill>
              </a:rPr>
              <a:t>2019</a:t>
            </a:r>
            <a:endParaRPr lang="en-US" dirty="0">
              <a:solidFill>
                <a:srgbClr val="1F569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3810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569D"/>
                </a:solidFill>
              </a:rPr>
              <a:t>2024</a:t>
            </a:r>
            <a:endParaRPr lang="en-US" dirty="0">
              <a:solidFill>
                <a:srgbClr val="1F569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3810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569D"/>
                </a:solidFill>
              </a:rPr>
              <a:t>2029</a:t>
            </a:r>
            <a:endParaRPr lang="en-US" dirty="0">
              <a:solidFill>
                <a:srgbClr val="1F569D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0" y="3352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38400" y="3352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05600" y="3352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752600" y="1905000"/>
            <a:ext cx="1524000" cy="1371600"/>
            <a:chOff x="1752600" y="2057400"/>
            <a:chExt cx="1524000" cy="1371600"/>
          </a:xfrm>
        </p:grpSpPr>
        <p:sp>
          <p:nvSpPr>
            <p:cNvPr id="33" name="Down Arrow Callout 32"/>
            <p:cNvSpPr/>
            <p:nvPr/>
          </p:nvSpPr>
          <p:spPr>
            <a:xfrm>
              <a:off x="1752600" y="2057400"/>
              <a:ext cx="1371600" cy="1371600"/>
            </a:xfrm>
            <a:prstGeom prst="downArrow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52600" y="2221468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1F569D"/>
                  </a:solidFill>
                </a:rPr>
                <a:t>5 Year Revisions</a:t>
              </a:r>
              <a:endParaRPr lang="en-US" sz="1400" dirty="0">
                <a:solidFill>
                  <a:srgbClr val="1F569D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86200" y="1905000"/>
            <a:ext cx="1524000" cy="1371600"/>
            <a:chOff x="1752600" y="2057400"/>
            <a:chExt cx="1524000" cy="1371600"/>
          </a:xfrm>
        </p:grpSpPr>
        <p:sp>
          <p:nvSpPr>
            <p:cNvPr id="36" name="Down Arrow Callout 35"/>
            <p:cNvSpPr/>
            <p:nvPr/>
          </p:nvSpPr>
          <p:spPr>
            <a:xfrm>
              <a:off x="1752600" y="2057400"/>
              <a:ext cx="1371600" cy="1371600"/>
            </a:xfrm>
            <a:prstGeom prst="downArrow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52600" y="2221468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1F569D"/>
                  </a:solidFill>
                </a:rPr>
                <a:t>5 Year Revisions</a:t>
              </a:r>
              <a:endParaRPr lang="en-US" sz="1400" dirty="0">
                <a:solidFill>
                  <a:srgbClr val="1F569D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19800" y="1905000"/>
            <a:ext cx="1524000" cy="1371600"/>
            <a:chOff x="1752600" y="2057400"/>
            <a:chExt cx="1524000" cy="1371600"/>
          </a:xfrm>
        </p:grpSpPr>
        <p:sp>
          <p:nvSpPr>
            <p:cNvPr id="40" name="Down Arrow Callout 39"/>
            <p:cNvSpPr/>
            <p:nvPr/>
          </p:nvSpPr>
          <p:spPr>
            <a:xfrm>
              <a:off x="1752600" y="2057400"/>
              <a:ext cx="1371600" cy="1371600"/>
            </a:xfrm>
            <a:prstGeom prst="downArrow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52600" y="2221468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1F569D"/>
                  </a:solidFill>
                </a:rPr>
                <a:t>5 Year Revisions</a:t>
              </a:r>
              <a:endParaRPr lang="en-US" sz="1400" dirty="0">
                <a:solidFill>
                  <a:srgbClr val="1F569D"/>
                </a:solidFill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3200400" y="34290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28800" y="34290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43000" y="34290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86200" y="34290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57800" y="34290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19800" y="34290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391400" y="34290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077200" y="34290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609600" y="3810000"/>
            <a:ext cx="1143000" cy="1209020"/>
            <a:chOff x="609600" y="4191000"/>
            <a:chExt cx="1143000" cy="1209020"/>
          </a:xfrm>
        </p:grpSpPr>
        <p:sp>
          <p:nvSpPr>
            <p:cNvPr id="52" name="Up Arrow 51"/>
            <p:cNvSpPr/>
            <p:nvPr/>
          </p:nvSpPr>
          <p:spPr>
            <a:xfrm>
              <a:off x="914400" y="4191000"/>
              <a:ext cx="457200" cy="68580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9600" y="4876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F569D"/>
                  </a:solidFill>
                </a:rPr>
                <a:t>ICT </a:t>
              </a:r>
              <a:br>
                <a:rPr lang="en-US" sz="1400" dirty="0" smtClean="0">
                  <a:solidFill>
                    <a:srgbClr val="1F569D"/>
                  </a:solidFill>
                </a:rPr>
              </a:br>
              <a:r>
                <a:rPr lang="en-US" sz="1400" dirty="0" smtClean="0">
                  <a:solidFill>
                    <a:srgbClr val="1F569D"/>
                  </a:solidFill>
                </a:rPr>
                <a:t>review</a:t>
              </a:r>
              <a:endParaRPr lang="en-US" sz="1400" dirty="0">
                <a:solidFill>
                  <a:srgbClr val="1F569D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295400" y="3810000"/>
            <a:ext cx="1143000" cy="1209020"/>
            <a:chOff x="609600" y="4191000"/>
            <a:chExt cx="1143000" cy="1209020"/>
          </a:xfrm>
        </p:grpSpPr>
        <p:sp>
          <p:nvSpPr>
            <p:cNvPr id="55" name="Up Arrow 54"/>
            <p:cNvSpPr/>
            <p:nvPr/>
          </p:nvSpPr>
          <p:spPr>
            <a:xfrm>
              <a:off x="914400" y="4191000"/>
              <a:ext cx="457200" cy="68580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9600" y="4876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F569D"/>
                  </a:solidFill>
                </a:rPr>
                <a:t>ICT </a:t>
              </a:r>
              <a:br>
                <a:rPr lang="en-US" sz="1400" dirty="0" smtClean="0">
                  <a:solidFill>
                    <a:srgbClr val="1F569D"/>
                  </a:solidFill>
                </a:rPr>
              </a:br>
              <a:r>
                <a:rPr lang="en-US" sz="1400" dirty="0" smtClean="0">
                  <a:solidFill>
                    <a:srgbClr val="1F569D"/>
                  </a:solidFill>
                </a:rPr>
                <a:t>review</a:t>
              </a:r>
              <a:endParaRPr lang="en-US" sz="1400" dirty="0">
                <a:solidFill>
                  <a:srgbClr val="1F569D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667000" y="3810000"/>
            <a:ext cx="1143000" cy="1209020"/>
            <a:chOff x="609600" y="4191000"/>
            <a:chExt cx="1143000" cy="1209020"/>
          </a:xfrm>
        </p:grpSpPr>
        <p:sp>
          <p:nvSpPr>
            <p:cNvPr id="58" name="Up Arrow 57"/>
            <p:cNvSpPr/>
            <p:nvPr/>
          </p:nvSpPr>
          <p:spPr>
            <a:xfrm>
              <a:off x="914400" y="4191000"/>
              <a:ext cx="457200" cy="68580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9600" y="4876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F569D"/>
                  </a:solidFill>
                </a:rPr>
                <a:t>ICT </a:t>
              </a:r>
              <a:br>
                <a:rPr lang="en-US" sz="1400" dirty="0" smtClean="0">
                  <a:solidFill>
                    <a:srgbClr val="1F569D"/>
                  </a:solidFill>
                </a:rPr>
              </a:br>
              <a:r>
                <a:rPr lang="en-US" sz="1400" dirty="0" smtClean="0">
                  <a:solidFill>
                    <a:srgbClr val="1F569D"/>
                  </a:solidFill>
                </a:rPr>
                <a:t>review</a:t>
              </a:r>
              <a:endParaRPr lang="en-US" sz="1400" dirty="0">
                <a:solidFill>
                  <a:srgbClr val="1F569D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352800" y="3810000"/>
            <a:ext cx="1143000" cy="1209020"/>
            <a:chOff x="609600" y="4191000"/>
            <a:chExt cx="1143000" cy="1209020"/>
          </a:xfrm>
        </p:grpSpPr>
        <p:sp>
          <p:nvSpPr>
            <p:cNvPr id="61" name="Up Arrow 60"/>
            <p:cNvSpPr/>
            <p:nvPr/>
          </p:nvSpPr>
          <p:spPr>
            <a:xfrm>
              <a:off x="914400" y="4191000"/>
              <a:ext cx="457200" cy="68580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600" y="4876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F569D"/>
                  </a:solidFill>
                </a:rPr>
                <a:t>ICT </a:t>
              </a:r>
              <a:br>
                <a:rPr lang="en-US" sz="1400" dirty="0" smtClean="0">
                  <a:solidFill>
                    <a:srgbClr val="1F569D"/>
                  </a:solidFill>
                </a:rPr>
              </a:br>
              <a:r>
                <a:rPr lang="en-US" sz="1400" dirty="0" smtClean="0">
                  <a:solidFill>
                    <a:srgbClr val="1F569D"/>
                  </a:solidFill>
                </a:rPr>
                <a:t>review</a:t>
              </a:r>
              <a:endParaRPr lang="en-US" sz="1400" dirty="0">
                <a:solidFill>
                  <a:srgbClr val="1F569D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43800" y="3810000"/>
            <a:ext cx="1143000" cy="1209020"/>
            <a:chOff x="609600" y="4191000"/>
            <a:chExt cx="1143000" cy="1209020"/>
          </a:xfrm>
        </p:grpSpPr>
        <p:sp>
          <p:nvSpPr>
            <p:cNvPr id="64" name="Up Arrow 63"/>
            <p:cNvSpPr/>
            <p:nvPr/>
          </p:nvSpPr>
          <p:spPr>
            <a:xfrm>
              <a:off x="914400" y="4191000"/>
              <a:ext cx="457200" cy="68580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09600" y="4876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F569D"/>
                  </a:solidFill>
                </a:rPr>
                <a:t>ICT </a:t>
              </a:r>
              <a:br>
                <a:rPr lang="en-US" sz="1400" dirty="0" smtClean="0">
                  <a:solidFill>
                    <a:srgbClr val="1F569D"/>
                  </a:solidFill>
                </a:rPr>
              </a:br>
              <a:r>
                <a:rPr lang="en-US" sz="1400" dirty="0" smtClean="0">
                  <a:solidFill>
                    <a:srgbClr val="1F569D"/>
                  </a:solidFill>
                </a:rPr>
                <a:t>review</a:t>
              </a:r>
              <a:endParaRPr lang="en-US" sz="1400" dirty="0">
                <a:solidFill>
                  <a:srgbClr val="1F569D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858000" y="3810000"/>
            <a:ext cx="1143000" cy="1209020"/>
            <a:chOff x="609600" y="4191000"/>
            <a:chExt cx="1143000" cy="1209020"/>
          </a:xfrm>
        </p:grpSpPr>
        <p:sp>
          <p:nvSpPr>
            <p:cNvPr id="67" name="Up Arrow 66"/>
            <p:cNvSpPr/>
            <p:nvPr/>
          </p:nvSpPr>
          <p:spPr>
            <a:xfrm>
              <a:off x="914400" y="4191000"/>
              <a:ext cx="457200" cy="68580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09600" y="4876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F569D"/>
                  </a:solidFill>
                </a:rPr>
                <a:t>ICT </a:t>
              </a:r>
              <a:br>
                <a:rPr lang="en-US" sz="1400" dirty="0" smtClean="0">
                  <a:solidFill>
                    <a:srgbClr val="1F569D"/>
                  </a:solidFill>
                </a:rPr>
              </a:br>
              <a:r>
                <a:rPr lang="en-US" sz="1400" dirty="0" smtClean="0">
                  <a:solidFill>
                    <a:srgbClr val="1F569D"/>
                  </a:solidFill>
                </a:rPr>
                <a:t>review</a:t>
              </a:r>
              <a:endParaRPr lang="en-US" sz="1400" dirty="0">
                <a:solidFill>
                  <a:srgbClr val="1F569D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486400" y="3810000"/>
            <a:ext cx="1143000" cy="1209020"/>
            <a:chOff x="609600" y="4191000"/>
            <a:chExt cx="1143000" cy="1209020"/>
          </a:xfrm>
        </p:grpSpPr>
        <p:sp>
          <p:nvSpPr>
            <p:cNvPr id="70" name="Up Arrow 69"/>
            <p:cNvSpPr/>
            <p:nvPr/>
          </p:nvSpPr>
          <p:spPr>
            <a:xfrm>
              <a:off x="914400" y="4191000"/>
              <a:ext cx="457200" cy="68580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09600" y="4876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F569D"/>
                  </a:solidFill>
                </a:rPr>
                <a:t>ICT </a:t>
              </a:r>
              <a:br>
                <a:rPr lang="en-US" sz="1400" dirty="0" smtClean="0">
                  <a:solidFill>
                    <a:srgbClr val="1F569D"/>
                  </a:solidFill>
                </a:rPr>
              </a:br>
              <a:r>
                <a:rPr lang="en-US" sz="1400" dirty="0" smtClean="0">
                  <a:solidFill>
                    <a:srgbClr val="1F569D"/>
                  </a:solidFill>
                </a:rPr>
                <a:t>review</a:t>
              </a:r>
              <a:endParaRPr lang="en-US" sz="1400" dirty="0">
                <a:solidFill>
                  <a:srgbClr val="1F569D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724400" y="3810000"/>
            <a:ext cx="1143000" cy="1209020"/>
            <a:chOff x="609600" y="4191000"/>
            <a:chExt cx="1143000" cy="1209020"/>
          </a:xfrm>
        </p:grpSpPr>
        <p:sp>
          <p:nvSpPr>
            <p:cNvPr id="73" name="Up Arrow 72"/>
            <p:cNvSpPr/>
            <p:nvPr/>
          </p:nvSpPr>
          <p:spPr>
            <a:xfrm>
              <a:off x="914400" y="4191000"/>
              <a:ext cx="457200" cy="68580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9600" y="48768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1F569D"/>
                  </a:solidFill>
                </a:rPr>
                <a:t>ICT </a:t>
              </a:r>
              <a:br>
                <a:rPr lang="en-US" sz="1400" dirty="0" smtClean="0">
                  <a:solidFill>
                    <a:srgbClr val="1F569D"/>
                  </a:solidFill>
                </a:rPr>
              </a:br>
              <a:r>
                <a:rPr lang="en-US" sz="1400" dirty="0" smtClean="0">
                  <a:solidFill>
                    <a:srgbClr val="1F569D"/>
                  </a:solidFill>
                </a:rPr>
                <a:t>review</a:t>
              </a:r>
              <a:endParaRPr lang="en-US" sz="1400" dirty="0">
                <a:solidFill>
                  <a:srgbClr val="1F569D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28600" y="5722203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Input from Clean Water Council as well as other interested stakeholders </a:t>
            </a:r>
          </a:p>
          <a:p>
            <a:pPr algn="ctr"/>
            <a:r>
              <a:rPr lang="en-US" i="1" dirty="0" smtClean="0"/>
              <a:t>will be taken during the five year review periods.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06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udlow-Pond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4000" cy="2438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444500"/>
            <a:ext cx="9144000" cy="1841500"/>
            <a:chOff x="0" y="444500"/>
            <a:chExt cx="9144000" cy="1841500"/>
          </a:xfrm>
        </p:grpSpPr>
        <p:sp>
          <p:nvSpPr>
            <p:cNvPr id="6" name="Rectangle 5"/>
            <p:cNvSpPr/>
            <p:nvPr/>
          </p:nvSpPr>
          <p:spPr>
            <a:xfrm>
              <a:off x="0" y="1549400"/>
              <a:ext cx="9144000" cy="66039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LegacyLogo1-321x6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98" y="444500"/>
              <a:ext cx="985203" cy="18415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401" y="12636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Goal-setting process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2949221"/>
            <a:ext cx="81534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Goals should be ambitious, yet achievable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Important values: Human health, ecological value, cost effectiveness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Considered external </a:t>
            </a:r>
            <a:r>
              <a:rPr lang="en-US" smtClean="0">
                <a:solidFill>
                  <a:srgbClr val="000000"/>
                </a:solidFill>
              </a:rPr>
              <a:t>factors and all </a:t>
            </a:r>
            <a:r>
              <a:rPr lang="en-US" dirty="0" smtClean="0">
                <a:solidFill>
                  <a:srgbClr val="000000"/>
                </a:solidFill>
              </a:rPr>
              <a:t>available data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waters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38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1600"/>
            <a:ext cx="8229600" cy="4525963"/>
          </a:xfrm>
        </p:spPr>
        <p:txBody>
          <a:bodyPr/>
          <a:lstStyle/>
          <a:p>
            <a:pPr lvl="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Goals 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were set by State Agency Leadership and the Interagency Coordination Team for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: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  <a:p>
            <a:pPr lvl="1" defTabSz="914400">
              <a:buFont typeface="Arial" panose="020B0604020202020204" pitchFamily="34" charset="0"/>
              <a:buChar char="–"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Lake Water Quality</a:t>
            </a:r>
          </a:p>
          <a:p>
            <a:pPr lvl="1" defTabSz="914400">
              <a:buFont typeface="Arial" panose="020B0604020202020204" pitchFamily="34" charset="0"/>
              <a:buChar char="–"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River and Stream Water Quality</a:t>
            </a:r>
          </a:p>
          <a:p>
            <a:pPr lvl="1" defTabSz="914400">
              <a:buFont typeface="Arial" panose="020B0604020202020204" pitchFamily="34" charset="0"/>
              <a:buChar char="–"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Groundwater Quality</a:t>
            </a:r>
          </a:p>
          <a:p>
            <a:pPr lvl="1" defTabSz="914400">
              <a:buFont typeface="Arial" panose="020B0604020202020204" pitchFamily="34" charset="0"/>
              <a:buChar char="–"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Groundwater Quantity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444500"/>
            <a:ext cx="9144000" cy="1841500"/>
            <a:chOff x="0" y="444500"/>
            <a:chExt cx="9144000" cy="1841500"/>
          </a:xfrm>
        </p:grpSpPr>
        <p:sp>
          <p:nvSpPr>
            <p:cNvPr id="6" name="Rectangle 5"/>
            <p:cNvSpPr/>
            <p:nvPr/>
          </p:nvSpPr>
          <p:spPr>
            <a:xfrm>
              <a:off x="0" y="1549400"/>
              <a:ext cx="9144000" cy="66039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LegacyLogo1-321x60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98" y="444500"/>
              <a:ext cx="985203" cy="18415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401" y="1263652"/>
            <a:ext cx="7838599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Roadmap Goals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kes4.jpg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49" y="0"/>
            <a:ext cx="52993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413" y="274638"/>
            <a:ext cx="6759388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Lake Water Quality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6143" y="1611871"/>
            <a:ext cx="3924300" cy="4987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Measure:  </a:t>
            </a:r>
            <a:r>
              <a:rPr lang="en-US" dirty="0" smtClean="0">
                <a:solidFill>
                  <a:srgbClr val="000000"/>
                </a:solidFill>
              </a:rPr>
              <a:t>Trophic State Index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2034 Goal:  </a:t>
            </a:r>
            <a:r>
              <a:rPr lang="en-US" dirty="0" smtClean="0">
                <a:solidFill>
                  <a:srgbClr val="000000"/>
                </a:solidFill>
              </a:rPr>
              <a:t>Increase the percentage of Minnesota lakes with good water quality from 62% to 70%.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egacy Theme">
      <a:dk1>
        <a:srgbClr val="1F569D"/>
      </a:dk1>
      <a:lt1>
        <a:sysClr val="window" lastClr="FFFFFF"/>
      </a:lt1>
      <a:dk2>
        <a:srgbClr val="1F497D"/>
      </a:dk2>
      <a:lt2>
        <a:srgbClr val="EEECE1"/>
      </a:lt2>
      <a:accent1>
        <a:srgbClr val="1F569D"/>
      </a:accent1>
      <a:accent2>
        <a:srgbClr val="B72F27"/>
      </a:accent2>
      <a:accent3>
        <a:srgbClr val="EEA129"/>
      </a:accent3>
      <a:accent4>
        <a:srgbClr val="2DA44A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734</Words>
  <Application>Microsoft Office PowerPoint</Application>
  <PresentationFormat>On-screen Show (4:3)</PresentationFormat>
  <Paragraphs>294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Minnesota’s  Clean Water Roadmap</vt:lpstr>
      <vt:lpstr>In this presentation…</vt:lpstr>
      <vt:lpstr>PowerPoint Presentation</vt:lpstr>
      <vt:lpstr>Audiences</vt:lpstr>
      <vt:lpstr>PowerPoint Presentation</vt:lpstr>
      <vt:lpstr>How will the Roadmap be used?</vt:lpstr>
      <vt:lpstr>Goal-setting process</vt:lpstr>
      <vt:lpstr>Roadmap Goals</vt:lpstr>
      <vt:lpstr>Lake Water Quality</vt:lpstr>
      <vt:lpstr>PowerPoint Presentation</vt:lpstr>
      <vt:lpstr>River and Stream Water Quality </vt:lpstr>
      <vt:lpstr>PowerPoint Presentation</vt:lpstr>
      <vt:lpstr>Groundwater Quality </vt:lpstr>
      <vt:lpstr>Groundwater Quality</vt:lpstr>
      <vt:lpstr>Groundwater Quantity </vt:lpstr>
      <vt:lpstr>Progress towards Roadmap goals</vt:lpstr>
      <vt:lpstr>Five-Year Review</vt:lpstr>
      <vt:lpstr>Minnesota’s  Clean Water Roadmap</vt:lpstr>
    </vt:vector>
  </TitlesOfParts>
  <Company>Minnesota Environmental Initiative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Water Roadmap</dc:title>
  <dc:creator>Emily Franklin</dc:creator>
  <cp:lastModifiedBy>Sarah Strommen</cp:lastModifiedBy>
  <cp:revision>56</cp:revision>
  <cp:lastPrinted>2014-05-15T18:20:14Z</cp:lastPrinted>
  <dcterms:created xsi:type="dcterms:W3CDTF">2014-04-30T19:23:06Z</dcterms:created>
  <dcterms:modified xsi:type="dcterms:W3CDTF">2014-06-16T17:49:46Z</dcterms:modified>
</cp:coreProperties>
</file>